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6" r:id="rId2"/>
    <p:sldId id="269" r:id="rId3"/>
    <p:sldId id="285" r:id="rId4"/>
    <p:sldId id="286" r:id="rId5"/>
    <p:sldId id="265" r:id="rId6"/>
    <p:sldId id="266" r:id="rId7"/>
    <p:sldId id="28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301" r:id="rId16"/>
    <p:sldId id="298" r:id="rId17"/>
    <p:sldId id="299" r:id="rId18"/>
    <p:sldId id="300" r:id="rId19"/>
    <p:sldId id="302" r:id="rId20"/>
    <p:sldId id="303" r:id="rId21"/>
    <p:sldId id="304" r:id="rId22"/>
    <p:sldId id="305" r:id="rId23"/>
    <p:sldId id="268" r:id="rId24"/>
    <p:sldId id="270" r:id="rId25"/>
    <p:sldId id="257" r:id="rId26"/>
    <p:sldId id="271" r:id="rId27"/>
    <p:sldId id="258" r:id="rId28"/>
    <p:sldId id="272" r:id="rId29"/>
    <p:sldId id="259" r:id="rId30"/>
    <p:sldId id="279" r:id="rId31"/>
    <p:sldId id="273" r:id="rId32"/>
    <p:sldId id="260" r:id="rId33"/>
    <p:sldId id="274" r:id="rId34"/>
    <p:sldId id="261" r:id="rId35"/>
    <p:sldId id="275" r:id="rId36"/>
    <p:sldId id="262" r:id="rId37"/>
    <p:sldId id="276" r:id="rId38"/>
    <p:sldId id="263" r:id="rId39"/>
    <p:sldId id="280" r:id="rId40"/>
    <p:sldId id="281" r:id="rId41"/>
    <p:sldId id="282" r:id="rId42"/>
    <p:sldId id="283" r:id="rId43"/>
    <p:sldId id="2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4687"/>
  </p:normalViewPr>
  <p:slideViewPr>
    <p:cSldViewPr snapToGrid="0" snapToObjects="1">
      <p:cViewPr>
        <p:scale>
          <a:sx n="100" d="100"/>
          <a:sy n="100" d="100"/>
        </p:scale>
        <p:origin x="8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hyperlink" Target="NULL" TargetMode="External"/><Relationship Id="rId12" Type="http://schemas.openxmlformats.org/officeDocument/2006/relationships/hyperlink" Target="NULL" TargetMode="External"/><Relationship Id="rId13" Type="http://schemas.openxmlformats.org/officeDocument/2006/relationships/hyperlink" Target="NULL" TargetMode="External"/><Relationship Id="rId14" Type="http://schemas.openxmlformats.org/officeDocument/2006/relationships/hyperlink" Target="NULL" TargetMode="External"/><Relationship Id="rId15" Type="http://schemas.openxmlformats.org/officeDocument/2006/relationships/hyperlink" Target="NULL" TargetMode="External"/><Relationship Id="rId16" Type="http://schemas.openxmlformats.org/officeDocument/2006/relationships/hyperlink" Target="NULL" TargetMode="External"/><Relationship Id="rId17" Type="http://schemas.openxmlformats.org/officeDocument/2006/relationships/hyperlink" Target="NULL" TargetMode="External"/><Relationship Id="rId18" Type="http://schemas.openxmlformats.org/officeDocument/2006/relationships/hyperlink" Target="http://localhost:3000/api/v1/my_posts/:post_id/stations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calhost:3000/api/v1/mypost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localhost:3000/api/v1/my_posts/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calhost:3000/api/v1/my_posts/:id/report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NUL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689100"/>
            <a:ext cx="8915399" cy="1765300"/>
          </a:xfrm>
        </p:spPr>
        <p:txBody>
          <a:bodyPr>
            <a:noAutofit/>
          </a:bodyPr>
          <a:lstStyle/>
          <a:p>
            <a:r>
              <a:rPr kumimoji="1" lang="en-US" altLang="zh-TW" sz="5400" dirty="0" smtClean="0"/>
              <a:t>Introduction of </a:t>
            </a:r>
            <a:r>
              <a:rPr kumimoji="1" lang="en-US" altLang="zh-TW" sz="5400" dirty="0" smtClean="0"/>
              <a:t>the </a:t>
            </a:r>
            <a:r>
              <a:rPr kumimoji="1" lang="en-US" altLang="zh-TW" sz="5400" dirty="0" err="1" smtClean="0"/>
              <a:t>YesPanda</a:t>
            </a:r>
            <a:r>
              <a:rPr kumimoji="1" lang="en-US" altLang="zh-TW" sz="5400" dirty="0" smtClean="0"/>
              <a:t> </a:t>
            </a:r>
            <a:r>
              <a:rPr kumimoji="1" lang="en-US" altLang="zh-TW" sz="5400" dirty="0"/>
              <a:t>web service</a:t>
            </a:r>
            <a:endParaRPr kumimoji="1" lang="zh-TW" altLang="en-US" sz="5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568700"/>
            <a:ext cx="8915399" cy="1104900"/>
          </a:xfrm>
        </p:spPr>
        <p:txBody>
          <a:bodyPr>
            <a:noAutofit/>
          </a:bodyPr>
          <a:lstStyle/>
          <a:p>
            <a:r>
              <a:rPr kumimoji="1" lang="en-US" altLang="zh-TW" sz="2000" dirty="0" err="1"/>
              <a:t>YesPanda</a:t>
            </a:r>
            <a:r>
              <a:rPr kumimoji="1" lang="en-US" altLang="zh-TW" sz="2000" dirty="0"/>
              <a:t> </a:t>
            </a:r>
            <a:r>
              <a:rPr kumimoji="1" lang="en-US" altLang="zh-TW" sz="2000" dirty="0" smtClean="0"/>
              <a:t>web service is </a:t>
            </a:r>
            <a:r>
              <a:rPr kumimoji="1" lang="en-US" altLang="zh-TW" sz="2000" dirty="0"/>
              <a:t>a </a:t>
            </a:r>
            <a:r>
              <a:rPr kumimoji="1" lang="en-US" altLang="zh-TW" sz="2000" dirty="0" smtClean="0"/>
              <a:t>lightweight project for making our staff quickly and easily access station yield rate data. </a:t>
            </a:r>
            <a:r>
              <a:rPr kumimoji="1" lang="en-US" altLang="zh-TW" sz="2000" dirty="0"/>
              <a:t>It build with Ruby, Rails, </a:t>
            </a:r>
            <a:r>
              <a:rPr kumimoji="1" lang="en-US" altLang="zh-TW" sz="2000" dirty="0" smtClean="0"/>
              <a:t>MySQL and Bootstrap</a:t>
            </a:r>
            <a:endParaRPr kumimoji="1" lang="zh-TW" altLang="en-US" sz="2000" dirty="0"/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2589214" y="5753100"/>
            <a:ext cx="8915398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zh-TW" dirty="0" smtClean="0"/>
              <a:t>David Wang @ Quanta 2016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708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700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7124700" y="584200"/>
            <a:ext cx="1625600" cy="6642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1300" y="2769969"/>
            <a:ext cx="566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The Yield rate shown with different colors to help you </a:t>
            </a:r>
            <a:r>
              <a:rPr kumimoji="1" lang="en-US" altLang="zh-TW" dirty="0">
                <a:solidFill>
                  <a:srgbClr val="FF0000"/>
                </a:solidFill>
              </a:rPr>
              <a:t>easily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identifying the bad yield rate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箭頭接點 7"/>
          <p:cNvCxnSpPr/>
          <p:nvPr/>
        </p:nvCxnSpPr>
        <p:spPr>
          <a:xfrm>
            <a:off x="5702300" y="2984500"/>
            <a:ext cx="1422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9956800" y="2527300"/>
            <a:ext cx="647700" cy="368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0680700" y="2388284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Can check detail info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5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"/>
            <a:ext cx="12192000" cy="7620000"/>
          </a:xfrm>
        </p:spPr>
      </p:pic>
      <p:sp>
        <p:nvSpPr>
          <p:cNvPr id="10" name="文字方塊 9"/>
          <p:cNvSpPr txBox="1"/>
          <p:nvPr/>
        </p:nvSpPr>
        <p:spPr>
          <a:xfrm>
            <a:off x="177800" y="2878435"/>
            <a:ext cx="61468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By click the station name, you can check “Daily Yield Data” &amp; “Hourly Yield Data” of that station in specific Model and Stage with different types of charts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700"/>
            <a:ext cx="12192000" cy="7620000"/>
          </a:xfrm>
        </p:spPr>
      </p:pic>
      <p:sp>
        <p:nvSpPr>
          <p:cNvPr id="7" name="文字方塊 6"/>
          <p:cNvSpPr txBox="1"/>
          <p:nvPr/>
        </p:nvSpPr>
        <p:spPr>
          <a:xfrm rot="21388875">
            <a:off x="4676356" y="666233"/>
            <a:ext cx="596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Showing of </a:t>
            </a:r>
            <a:r>
              <a:rPr kumimoji="1" lang="en-US" altLang="zh-TW" dirty="0">
                <a:solidFill>
                  <a:srgbClr val="FF0000"/>
                </a:solidFill>
              </a:rPr>
              <a:t>“COS H0”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Daily Yield Data with Bar Char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358900" y="647700"/>
            <a:ext cx="113030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6438900" y="5689600"/>
            <a:ext cx="698500" cy="736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H="1" flipV="1">
            <a:off x="6235700" y="3327400"/>
            <a:ext cx="552450" cy="2362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57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2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 rot="21298872">
            <a:off x="4455820" y="723900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Showing of </a:t>
            </a:r>
            <a:r>
              <a:rPr kumimoji="1" lang="en-US" altLang="zh-TW" dirty="0">
                <a:solidFill>
                  <a:srgbClr val="FF0000"/>
                </a:solidFill>
              </a:rPr>
              <a:t>“COS H0” </a:t>
            </a:r>
            <a:r>
              <a:rPr kumimoji="1" lang="en-US" altLang="zh-TW" dirty="0" smtClean="0">
                <a:solidFill>
                  <a:srgbClr val="FF0000"/>
                </a:solidFill>
              </a:rPr>
              <a:t>Hourly Yield Data with Donut Char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6413500" y="5791200"/>
            <a:ext cx="736600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7416800" y="5791200"/>
            <a:ext cx="698500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 flipH="1" flipV="1">
            <a:off x="4813301" y="4318000"/>
            <a:ext cx="1663699" cy="1473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/>
          <p:nvPr/>
        </p:nvCxnSpPr>
        <p:spPr>
          <a:xfrm flipV="1">
            <a:off x="7670802" y="4648200"/>
            <a:ext cx="444498" cy="114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8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4572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>
            <a:off x="6248400" y="733335"/>
            <a:ext cx="57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Furthermore,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YesPanda</a:t>
            </a:r>
            <a:r>
              <a:rPr kumimoji="1" lang="en-US" altLang="zh-TW" dirty="0" smtClean="0">
                <a:solidFill>
                  <a:srgbClr val="FF0000"/>
                </a:solidFill>
              </a:rPr>
              <a:t> web provides a global search box, allows you </a:t>
            </a:r>
            <a:r>
              <a:rPr kumimoji="1" lang="en-US" altLang="zh-TW" dirty="0" smtClean="0">
                <a:solidFill>
                  <a:srgbClr val="FF0000"/>
                </a:solidFill>
              </a:rPr>
              <a:t>quickly getting the yield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rate data page by </a:t>
            </a:r>
            <a:r>
              <a:rPr kumimoji="1" lang="en-US" altLang="zh-TW" dirty="0" smtClean="0">
                <a:solidFill>
                  <a:srgbClr val="FF0000"/>
                </a:solidFill>
              </a:rPr>
              <a:t>given </a:t>
            </a:r>
            <a:r>
              <a:rPr kumimoji="1" lang="en-US" altLang="zh-TW" dirty="0" smtClean="0">
                <a:solidFill>
                  <a:srgbClr val="FF0000"/>
                </a:solidFill>
              </a:rPr>
              <a:t>Product, Build, Station, Config and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Date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Range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717800" y="419100"/>
            <a:ext cx="2768600" cy="3860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5384800" y="1104900"/>
            <a:ext cx="863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3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 smtClean="0"/>
              <a:t>Scenario of </a:t>
            </a:r>
            <a:r>
              <a:rPr kumimoji="1" lang="en-US" altLang="zh-TW" sz="4800" dirty="0" smtClean="0"/>
              <a:t>the</a:t>
            </a:r>
            <a:r>
              <a:rPr kumimoji="1" lang="en-US" altLang="zh-TW" sz="4800" dirty="0" smtClean="0"/>
              <a:t> </a:t>
            </a:r>
            <a:r>
              <a:rPr kumimoji="1" lang="en-US" altLang="zh-TW" sz="4800" dirty="0" smtClean="0"/>
              <a:t>use case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You are station DRI, and you want to check the yield rate </a:t>
            </a:r>
            <a:r>
              <a:rPr kumimoji="1" lang="en-US" altLang="zh-TW" dirty="0"/>
              <a:t>variety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of </a:t>
            </a:r>
            <a:r>
              <a:rPr kumimoji="1" lang="en-US" altLang="zh-TW" dirty="0" smtClean="0"/>
              <a:t>“QT2 Pre-</a:t>
            </a:r>
            <a:r>
              <a:rPr kumimoji="1" lang="en-US" altLang="zh-TW" dirty="0" err="1" smtClean="0"/>
              <a:t>Roxer</a:t>
            </a:r>
            <a:r>
              <a:rPr kumimoji="1" lang="en-US" altLang="zh-TW" dirty="0" smtClean="0"/>
              <a:t>” station </a:t>
            </a:r>
            <a:r>
              <a:rPr kumimoji="1" lang="en-US" altLang="zh-TW" dirty="0"/>
              <a:t>in JH4-DVT </a:t>
            </a:r>
            <a:r>
              <a:rPr kumimoji="1" lang="en-US" altLang="zh-TW" dirty="0" smtClean="0"/>
              <a:t>with date period (2016/8/16~18)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7588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12192000" cy="7620000"/>
          </a:xfrm>
        </p:spPr>
      </p:pic>
      <p:sp>
        <p:nvSpPr>
          <p:cNvPr id="7" name="圓角矩形 6"/>
          <p:cNvSpPr/>
          <p:nvPr/>
        </p:nvSpPr>
        <p:spPr>
          <a:xfrm>
            <a:off x="8153400" y="4749800"/>
            <a:ext cx="1092200" cy="431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52699" y="5448300"/>
            <a:ext cx="299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2. </a:t>
            </a:r>
            <a:r>
              <a:rPr kumimoji="1" lang="en-US" altLang="zh-TW" dirty="0" smtClean="0">
                <a:solidFill>
                  <a:srgbClr val="FF0000"/>
                </a:solidFill>
              </a:rPr>
              <a:t>Select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date range by </a:t>
            </a:r>
            <a:r>
              <a:rPr kumimoji="1" lang="en-US" altLang="zh-TW" dirty="0" smtClean="0">
                <a:solidFill>
                  <a:srgbClr val="FF0000"/>
                </a:solidFill>
              </a:rPr>
              <a:t>using date picker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 flipV="1">
            <a:off x="5295900" y="4965701"/>
            <a:ext cx="2857500" cy="730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1447800" y="2921000"/>
            <a:ext cx="2209800" cy="444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2546630" y="1803568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1. Enter the station name here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 flipH="1">
            <a:off x="3136900" y="2172900"/>
            <a:ext cx="279448" cy="748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245600" y="2310368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3. Press Search button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H="1">
            <a:off x="10121900" y="2616200"/>
            <a:ext cx="466126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2133600" y="684515"/>
            <a:ext cx="2806700" cy="4653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944688" y="736937"/>
            <a:ext cx="267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>
                <a:solidFill>
                  <a:srgbClr val="FF0000"/>
                </a:solidFill>
              </a:rPr>
              <a:t>Go </a:t>
            </a:r>
            <a:r>
              <a:rPr kumimoji="1" lang="en-US" altLang="zh-TW" dirty="0" smtClean="0">
                <a:solidFill>
                  <a:srgbClr val="FF0000"/>
                </a:solidFill>
              </a:rPr>
              <a:t>into JH4-DVT page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84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7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>
            <a:off x="2298700" y="1763963"/>
            <a:ext cx="797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Search results give you the variety of </a:t>
            </a:r>
            <a:r>
              <a:rPr kumimoji="1" lang="en-US" altLang="zh-TW" dirty="0">
                <a:solidFill>
                  <a:srgbClr val="FF0000"/>
                </a:solidFill>
              </a:rPr>
              <a:t>yield rate data of </a:t>
            </a:r>
            <a:r>
              <a:rPr kumimoji="1" lang="en-US" altLang="zh-TW" dirty="0" smtClean="0">
                <a:solidFill>
                  <a:srgbClr val="FF0000"/>
                </a:solidFill>
              </a:rPr>
              <a:t>“QT2 Pre-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Roxer</a:t>
            </a:r>
            <a:r>
              <a:rPr kumimoji="1" lang="en-US" altLang="zh-TW" dirty="0" smtClean="0">
                <a:solidFill>
                  <a:srgbClr val="FF0000"/>
                </a:solidFill>
              </a:rPr>
              <a:t>” station </a:t>
            </a:r>
            <a:r>
              <a:rPr kumimoji="1" lang="en-US" altLang="zh-TW" dirty="0">
                <a:solidFill>
                  <a:srgbClr val="FF0000"/>
                </a:solidFill>
              </a:rPr>
              <a:t>in </a:t>
            </a:r>
            <a:r>
              <a:rPr kumimoji="1" lang="en-US" altLang="zh-TW" dirty="0" smtClean="0">
                <a:solidFill>
                  <a:srgbClr val="FF0000"/>
                </a:solidFill>
              </a:rPr>
              <a:t>JH4-DVT with bar chart and donut chart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854700" y="3093134"/>
            <a:ext cx="614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You can quickly browse yield rate change in different dates by using the scroll bar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6400800" y="3739465"/>
            <a:ext cx="292100" cy="654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/>
          <p:cNvSpPr/>
          <p:nvPr/>
        </p:nvSpPr>
        <p:spPr>
          <a:xfrm>
            <a:off x="7797800" y="5689600"/>
            <a:ext cx="1917700" cy="35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749800" y="5113550"/>
            <a:ext cx="710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And you can quickly switch to check Daily or Hourly yield data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>
            <a:endCxn id="11" idx="1"/>
          </p:cNvCxnSpPr>
          <p:nvPr/>
        </p:nvCxnSpPr>
        <p:spPr>
          <a:xfrm>
            <a:off x="6794500" y="5482882"/>
            <a:ext cx="1003300" cy="38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41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1435100" y="533400"/>
            <a:ext cx="9347200" cy="2082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320800" y="4356100"/>
            <a:ext cx="9258300" cy="2882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052869" y="3429000"/>
            <a:ext cx="495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Click the button to switch to “Hourly Data”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>
            <a:off x="8851900" y="3798332"/>
            <a:ext cx="342900" cy="265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49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3" y="827207"/>
            <a:ext cx="8915399" cy="938094"/>
          </a:xfrm>
        </p:spPr>
        <p:txBody>
          <a:bodyPr>
            <a:normAutofit/>
          </a:bodyPr>
          <a:lstStyle/>
          <a:p>
            <a:r>
              <a:rPr kumimoji="1" lang="en-US" altLang="zh-TW" sz="4800" dirty="0" smtClean="0"/>
              <a:t>Scenario of </a:t>
            </a:r>
            <a:r>
              <a:rPr kumimoji="1" lang="en-US" altLang="zh-TW" sz="4800" dirty="0" smtClean="0"/>
              <a:t>the </a:t>
            </a:r>
            <a:r>
              <a:rPr kumimoji="1" lang="en-US" altLang="zh-TW" sz="4800" dirty="0" smtClean="0"/>
              <a:t>use case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2" y="1765302"/>
            <a:ext cx="8915399" cy="2516932"/>
          </a:xfrm>
        </p:spPr>
        <p:txBody>
          <a:bodyPr/>
          <a:lstStyle/>
          <a:p>
            <a:r>
              <a:rPr kumimoji="1" lang="en-US" altLang="zh-TW" dirty="0" smtClean="0"/>
              <a:t>You are station DRI, and you want to check the yield rate </a:t>
            </a:r>
            <a:r>
              <a:rPr kumimoji="1" lang="en-US" altLang="zh-TW" dirty="0"/>
              <a:t>variety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of </a:t>
            </a:r>
            <a:r>
              <a:rPr kumimoji="1" lang="en-US" altLang="zh-TW" dirty="0" smtClean="0"/>
              <a:t>“</a:t>
            </a:r>
            <a:r>
              <a:rPr kumimoji="1" lang="en-US" altLang="zh-TW" dirty="0" smtClean="0">
                <a:solidFill>
                  <a:srgbClr val="FF0000"/>
                </a:solidFill>
              </a:rPr>
              <a:t>SA-BCM2</a:t>
            </a:r>
            <a:r>
              <a:rPr kumimoji="1" lang="en-US" altLang="zh-TW" dirty="0" smtClean="0"/>
              <a:t>” station </a:t>
            </a:r>
            <a:r>
              <a:rPr kumimoji="1" lang="en-US" altLang="zh-TW" dirty="0"/>
              <a:t>in </a:t>
            </a:r>
            <a:r>
              <a:rPr kumimoji="1" lang="en-US" altLang="zh-TW" dirty="0" smtClean="0"/>
              <a:t>JH3-EVT with date period (</a:t>
            </a:r>
            <a:r>
              <a:rPr kumimoji="1" lang="en-US" altLang="zh-TW" dirty="0" smtClean="0">
                <a:solidFill>
                  <a:srgbClr val="FF0000"/>
                </a:solidFill>
              </a:rPr>
              <a:t>2016/6/18~20</a:t>
            </a:r>
            <a:r>
              <a:rPr kumimoji="1" lang="en-US" altLang="zh-TW" dirty="0" smtClean="0"/>
              <a:t>), and then you want to check </a:t>
            </a:r>
            <a:r>
              <a:rPr kumimoji="1" lang="en-US" altLang="zh-TW" dirty="0" err="1" smtClean="0"/>
              <a:t>Accu</a:t>
            </a:r>
            <a:r>
              <a:rPr kumimoji="1" lang="en-US" altLang="zh-TW" dirty="0" smtClean="0"/>
              <a:t>/Daily yield rate of each Config </a:t>
            </a:r>
            <a:r>
              <a:rPr kumimoji="1" lang="en-US" altLang="zh-TW" dirty="0"/>
              <a:t>in “SA-BCM2</a:t>
            </a:r>
            <a:r>
              <a:rPr kumimoji="1" lang="en-US" altLang="zh-TW" dirty="0" smtClean="0"/>
              <a:t>”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023768"/>
            <a:ext cx="10058400" cy="237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4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977900"/>
          </a:xfrm>
        </p:spPr>
        <p:txBody>
          <a:bodyPr/>
          <a:lstStyle/>
          <a:p>
            <a:r>
              <a:rPr kumimoji="1" lang="en-US" altLang="zh-TW" dirty="0" smtClean="0"/>
              <a:t>Design of the web service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1676400"/>
            <a:ext cx="8915399" cy="4533900"/>
          </a:xfrm>
        </p:spPr>
        <p:txBody>
          <a:bodyPr>
            <a:normAutofit/>
          </a:bodyPr>
          <a:lstStyle/>
          <a:p>
            <a:pPr marL="457200" indent="-457200">
              <a:buFont typeface="Wingdings 3" charset="2"/>
              <a:buAutoNum type="arabicPeriod"/>
            </a:pPr>
            <a:r>
              <a:rPr kumimoji="1" lang="en-US" altLang="zh-TW" sz="2400" dirty="0" smtClean="0"/>
              <a:t>Users can sign up and sign in. (All actions of web and API request need an authenticated token to access) 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kumimoji="1" lang="en-US" altLang="zh-TW" sz="2400" dirty="0" smtClean="0"/>
              <a:t>Only the users who have admin privilege can import yield report files to server. (</a:t>
            </a:r>
            <a:r>
              <a:rPr kumimoji="1" lang="en-US" altLang="zh-TW" sz="2400" dirty="0" smtClean="0">
                <a:solidFill>
                  <a:srgbClr val="C00000"/>
                </a:solidFill>
              </a:rPr>
              <a:t>Login Role </a:t>
            </a:r>
            <a:r>
              <a:rPr kumimoji="1" lang="en-US" altLang="zh-TW" sz="2400" dirty="0">
                <a:solidFill>
                  <a:srgbClr val="C00000"/>
                </a:solidFill>
              </a:rPr>
              <a:t>Management</a:t>
            </a:r>
            <a:r>
              <a:rPr kumimoji="1" lang="en-US" altLang="zh-TW" sz="2400" dirty="0"/>
              <a:t> module </a:t>
            </a:r>
            <a:r>
              <a:rPr kumimoji="1" lang="en-US" altLang="zh-TW" sz="2400" dirty="0" smtClean="0"/>
              <a:t>has </a:t>
            </a:r>
            <a:r>
              <a:rPr kumimoji="1" lang="en-US" altLang="zh-TW" sz="2400" dirty="0"/>
              <a:t>not </a:t>
            </a:r>
            <a:r>
              <a:rPr kumimoji="1" lang="en-US" altLang="zh-TW" sz="2400" dirty="0" smtClean="0"/>
              <a:t>implemented yet)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kumimoji="1" lang="en-US" altLang="zh-TW" sz="2400" dirty="0" smtClean="0"/>
              <a:t>The yield report data </a:t>
            </a:r>
            <a:r>
              <a:rPr kumimoji="1" lang="en-US" altLang="zh-TW" sz="2400" dirty="0"/>
              <a:t>(CSV file) </a:t>
            </a:r>
            <a:r>
              <a:rPr kumimoji="1" lang="en-US" altLang="zh-TW" sz="2400" dirty="0" smtClean="0"/>
              <a:t>will be automatically imported to database server.</a:t>
            </a:r>
            <a:endParaRPr kumimoji="1" lang="en-US" altLang="zh-TW" sz="2400" dirty="0"/>
          </a:p>
          <a:p>
            <a:pPr marL="457200" indent="-457200">
              <a:buAutoNum type="arabicPeriod"/>
            </a:pPr>
            <a:r>
              <a:rPr kumimoji="1" lang="en-US" altLang="zh-TW" sz="2400" dirty="0"/>
              <a:t>All signed in users can </a:t>
            </a:r>
            <a:r>
              <a:rPr kumimoji="1" lang="en-US" altLang="zh-TW" sz="2400" dirty="0" smtClean="0"/>
              <a:t>browse the imported timely yield report data by specific </a:t>
            </a:r>
            <a:r>
              <a:rPr kumimoji="1" lang="en-US" altLang="zh-TW" sz="2400" dirty="0"/>
              <a:t>S</a:t>
            </a:r>
            <a:r>
              <a:rPr kumimoji="1" lang="en-US" altLang="zh-TW" sz="2400" dirty="0" smtClean="0"/>
              <a:t>tation (and Config).</a:t>
            </a:r>
          </a:p>
          <a:p>
            <a:pPr marL="457200" indent="-457200">
              <a:buAutoNum type="arabicPeriod"/>
            </a:pPr>
            <a:r>
              <a:rPr kumimoji="1" lang="en-US" altLang="zh-TW" sz="2400" dirty="0" smtClean="0"/>
              <a:t>The web service also provides a backend JSON API.</a:t>
            </a:r>
          </a:p>
        </p:txBody>
      </p:sp>
    </p:spTree>
    <p:extLst>
      <p:ext uri="{BB962C8B-B14F-4D97-AF65-F5344CB8AC3E}">
        <p14:creationId xmlns:p14="http://schemas.microsoft.com/office/powerpoint/2010/main" val="482375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00"/>
            <a:ext cx="12192000" cy="7620000"/>
          </a:xfrm>
          <a:ln>
            <a:solidFill>
              <a:srgbClr val="FF0000"/>
            </a:solidFill>
          </a:ln>
        </p:spPr>
      </p:pic>
      <p:sp>
        <p:nvSpPr>
          <p:cNvPr id="5" name="文字方塊 4"/>
          <p:cNvSpPr txBox="1"/>
          <p:nvPr/>
        </p:nvSpPr>
        <p:spPr>
          <a:xfrm>
            <a:off x="2451100" y="1308100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The charts show the yield rate of “SA-BCM2” station during 6/18~20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6362700" y="5816600"/>
            <a:ext cx="711200" cy="1447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/>
          <p:nvPr/>
        </p:nvCxnSpPr>
        <p:spPr>
          <a:xfrm flipH="1" flipV="1">
            <a:off x="4749800" y="3784600"/>
            <a:ext cx="1968500" cy="203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7797800" y="5372100"/>
            <a:ext cx="1917700" cy="4445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845300" y="4800600"/>
            <a:ext cx="49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You can switch to check Hourly Yield Data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 flipH="1">
            <a:off x="9310881" y="5077599"/>
            <a:ext cx="531619" cy="294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0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3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 rot="21307264">
            <a:off x="3479802" y="1655414"/>
            <a:ext cx="545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Hourly Yield Data for “SA-BCM2” during 6/28~20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4927600" y="5473700"/>
            <a:ext cx="838200" cy="368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660900" y="3665835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rgbClr val="FF0000"/>
                </a:solidFill>
              </a:rPr>
              <a:t>By clicking </a:t>
            </a:r>
            <a:r>
              <a:rPr kumimoji="1" lang="en-US" altLang="zh-TW" dirty="0" smtClean="0">
                <a:solidFill>
                  <a:srgbClr val="FF0000"/>
                </a:solidFill>
              </a:rPr>
              <a:t>the Config button, you can browse all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configs</a:t>
            </a:r>
            <a:r>
              <a:rPr kumimoji="1" lang="en-US" altLang="zh-TW" dirty="0">
                <a:solidFill>
                  <a:srgbClr val="FF0000"/>
                </a:solidFill>
              </a:rPr>
              <a:t> of SA-BCM2 in </a:t>
            </a:r>
            <a:r>
              <a:rPr kumimoji="1" lang="en-US" altLang="zh-TW" dirty="0" smtClean="0">
                <a:solidFill>
                  <a:srgbClr val="FF0000"/>
                </a:solidFill>
              </a:rPr>
              <a:t>JH3-EVT, and check the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Accu</a:t>
            </a:r>
            <a:r>
              <a:rPr kumimoji="1" lang="en-US" altLang="zh-TW" dirty="0" smtClean="0">
                <a:solidFill>
                  <a:srgbClr val="FF0000"/>
                </a:solidFill>
              </a:rPr>
              <a:t>/Daily yield rate of each Config in specific date or hour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 flipH="1">
            <a:off x="5676901" y="4589165"/>
            <a:ext cx="721872" cy="884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07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200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4978400" y="4965700"/>
            <a:ext cx="889000" cy="2324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 flipH="1" flipV="1">
            <a:off x="4978400" y="3403600"/>
            <a:ext cx="1600200" cy="1562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 flipV="1">
            <a:off x="7708900" y="4076700"/>
            <a:ext cx="444500" cy="889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6159500" y="4965700"/>
            <a:ext cx="863600" cy="2324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圓角矩形 14"/>
          <p:cNvSpPr/>
          <p:nvPr/>
        </p:nvSpPr>
        <p:spPr>
          <a:xfrm>
            <a:off x="7264400" y="4965700"/>
            <a:ext cx="889000" cy="2324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570221" y="5435600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Show each Config of SA-BCM2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線箭頭接點 18"/>
          <p:cNvCxnSpPr/>
          <p:nvPr/>
        </p:nvCxnSpPr>
        <p:spPr>
          <a:xfrm>
            <a:off x="4182107" y="5620266"/>
            <a:ext cx="796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662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65100"/>
            <a:ext cx="8915399" cy="977900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Design of Backend JSON API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1282700"/>
            <a:ext cx="9031288" cy="53086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zh-TW" b="1" dirty="0" smtClean="0"/>
              <a:t>[GET] </a:t>
            </a:r>
            <a:r>
              <a:rPr kumimoji="1" lang="en-US" altLang="zh-TW" b="1" dirty="0" smtClean="0">
                <a:hlinkClick r:id="rId2" invalidUrl="http://localhost:3000/api/v1/my_posts?page=&lt;page_num&gt;"/>
              </a:rPr>
              <a:t>http://localhost:3000/api/v1/my_posts?page=&lt;page_num&gt;</a:t>
            </a:r>
            <a:endParaRPr kumimoji="1" lang="en-US" altLang="zh-TW" b="1" dirty="0" smtClean="0"/>
          </a:p>
          <a:p>
            <a:r>
              <a:rPr kumimoji="1" lang="en-US" altLang="zh-TW" b="1" dirty="0"/>
              <a:t>	</a:t>
            </a:r>
            <a:r>
              <a:rPr kumimoji="1" lang="en-US" altLang="zh-TW" b="1" dirty="0" smtClean="0"/>
              <a:t>◆ Get all exist yield report </a:t>
            </a:r>
            <a:r>
              <a:rPr kumimoji="1" lang="en-US" altLang="zh-TW" b="1" dirty="0"/>
              <a:t>posts (</a:t>
            </a:r>
            <a:r>
              <a:rPr kumimoji="1" lang="en-US" altLang="zh-TW" b="1" dirty="0">
                <a:solidFill>
                  <a:srgbClr val="00B0F0"/>
                </a:solidFill>
              </a:rPr>
              <a:t>100 records per page by default</a:t>
            </a:r>
            <a:r>
              <a:rPr kumimoji="1" lang="en-US" altLang="zh-TW" b="1" dirty="0" smtClean="0"/>
              <a:t>)</a:t>
            </a:r>
          </a:p>
          <a:p>
            <a:r>
              <a:rPr kumimoji="1" lang="en-US" altLang="zh-TW" b="1" dirty="0" smtClean="0"/>
              <a:t>[</a:t>
            </a:r>
            <a:r>
              <a:rPr kumimoji="1" lang="en-US" altLang="zh-TW" b="1" dirty="0"/>
              <a:t>GET] </a:t>
            </a:r>
            <a:r>
              <a:rPr kumimoji="1" lang="en-US" altLang="zh-TW" b="1" dirty="0" smtClean="0">
                <a:hlinkClick r:id="rId3" invalidUrl="http://localhost:3000/api/v1/my_posts/&lt;post_id&gt;"/>
              </a:rPr>
              <a:t>http://localhost:3000/api/v1/my_posts</a:t>
            </a:r>
            <a:r>
              <a:rPr kumimoji="1" lang="en-US" altLang="zh-TW" b="1" dirty="0" smtClean="0">
                <a:hlinkClick r:id="rId4" invalidUrl="http://localhost:3000/api/v1/my_posts/&lt;post_id&gt;"/>
              </a:rPr>
              <a:t>/:post_id</a:t>
            </a:r>
            <a:endParaRPr kumimoji="1" lang="en-US" altLang="zh-TW" b="1" dirty="0" smtClean="0"/>
          </a:p>
          <a:p>
            <a:r>
              <a:rPr kumimoji="1" lang="en-US" altLang="zh-TW" b="1" dirty="0"/>
              <a:t>	</a:t>
            </a:r>
            <a:r>
              <a:rPr kumimoji="1" lang="en-US" altLang="zh-TW" b="1" dirty="0" smtClean="0"/>
              <a:t>◆ Get information of a specific post</a:t>
            </a:r>
          </a:p>
          <a:p>
            <a:r>
              <a:rPr kumimoji="1" lang="en-US" altLang="zh-TW" b="1" dirty="0" smtClean="0"/>
              <a:t>[GET] </a:t>
            </a:r>
            <a:r>
              <a:rPr kumimoji="1" lang="en-US" altLang="zh-TW" b="1" dirty="0" smtClean="0">
                <a:hlinkClick r:id="rId5" invalidUrl="http://localhost:3000/api/v1/my_posts/&lt;post_id&gt;/reports?page=&lt;page_num&gt;"/>
              </a:rPr>
              <a:t>http://localhost:3000/api/v1/my_posts</a:t>
            </a:r>
            <a:r>
              <a:rPr kumimoji="1" lang="en-US" altLang="zh-TW" b="1" dirty="0" smtClean="0">
                <a:hlinkClick r:id="rId6" invalidUrl="http://localhost:3000/api/v1/my_posts/&lt;post_id&gt;/reports?page=&lt;page_num&gt;"/>
              </a:rPr>
              <a:t>/:post_id/reports?page</a:t>
            </a:r>
            <a:r>
              <a:rPr kumimoji="1" lang="en-US" altLang="zh-TW" b="1" dirty="0" smtClean="0">
                <a:hlinkClick r:id="rId7" invalidUrl="http://localhost:3000/api/v1/my_posts/&lt;post_id&gt;/reports?page=&lt;page_num&gt;"/>
              </a:rPr>
              <a:t>=&lt;page_num&gt;</a:t>
            </a:r>
            <a:endParaRPr kumimoji="1" lang="en-US" altLang="zh-TW" b="1" dirty="0" smtClean="0"/>
          </a:p>
          <a:p>
            <a:r>
              <a:rPr kumimoji="1" lang="en-US" altLang="zh-TW" b="1" dirty="0"/>
              <a:t>	</a:t>
            </a:r>
            <a:r>
              <a:rPr kumimoji="1" lang="en-US" altLang="zh-TW" b="1" dirty="0" smtClean="0"/>
              <a:t>◆ Get all the yield records from a specific post (</a:t>
            </a:r>
            <a:r>
              <a:rPr kumimoji="1" lang="en-US" altLang="zh-TW" b="1" dirty="0" smtClean="0">
                <a:solidFill>
                  <a:srgbClr val="00B0F0"/>
                </a:solidFill>
              </a:rPr>
              <a:t>100 records per page by default</a:t>
            </a:r>
            <a:r>
              <a:rPr kumimoji="1" lang="en-US" altLang="zh-TW" b="1" dirty="0" smtClean="0"/>
              <a:t>)</a:t>
            </a:r>
          </a:p>
          <a:p>
            <a:r>
              <a:rPr kumimoji="1" lang="en-US" altLang="zh-TW" b="1" dirty="0"/>
              <a:t>[GET] </a:t>
            </a:r>
            <a:r>
              <a:rPr kumimoji="1" lang="en-US" altLang="zh-TW" b="1" dirty="0" smtClean="0">
                <a:hlinkClick r:id="rId8" invalidUrl="http://localhost:3000/api/v1/my_posts/&lt;post_id&gt;/reports?sort_by=&lt;column_name&gt;"/>
              </a:rPr>
              <a:t>http://localhost:3000/api/v1/my_posts</a:t>
            </a:r>
            <a:r>
              <a:rPr kumimoji="1" lang="en-US" altLang="zh-TW" b="1" dirty="0" smtClean="0">
                <a:hlinkClick r:id="rId9" invalidUrl="http://localhost:3000/api/v1/my_posts/&lt;post_id&gt;/reports?sort_by=&lt;column_name&gt;"/>
              </a:rPr>
              <a:t>/:post_id/</a:t>
            </a:r>
            <a:r>
              <a:rPr kumimoji="1" lang="en-US" altLang="zh-TW" b="1" dirty="0" smtClean="0">
                <a:hlinkClick r:id="rId10" invalidUrl="http://localhost:3000/api/v1/my_posts/&lt;post_id&gt;/reports?sort_by=&lt;column_name&gt;"/>
              </a:rPr>
              <a:t>reports?sort=&lt;</a:t>
            </a:r>
            <a:r>
              <a:rPr kumimoji="1" lang="en-US" altLang="zh-TW" b="1" dirty="0" smtClean="0">
                <a:hlinkClick r:id="rId11" invalidUrl="http://localhost:3000/api/v1/my_posts/&lt;post_id&gt;/reports?sort_by=&lt;column_name&gt;"/>
              </a:rPr>
              <a:t>column_name&gt;</a:t>
            </a:r>
            <a:endParaRPr kumimoji="1" lang="en-US" altLang="zh-TW" b="1" dirty="0"/>
          </a:p>
          <a:p>
            <a:r>
              <a:rPr kumimoji="1" lang="en-US" altLang="zh-TW" b="1" dirty="0"/>
              <a:t>	◆ Get all the imported yield records from a specific </a:t>
            </a:r>
            <a:r>
              <a:rPr kumimoji="1" lang="en-US" altLang="zh-TW" b="1" dirty="0" smtClean="0"/>
              <a:t>post with given order way</a:t>
            </a:r>
            <a:endParaRPr kumimoji="1" lang="en-US" altLang="zh-TW" b="1" dirty="0"/>
          </a:p>
          <a:p>
            <a:r>
              <a:rPr kumimoji="1" lang="en-US" altLang="zh-TW" b="1" dirty="0" smtClean="0"/>
              <a:t>[GET] </a:t>
            </a:r>
            <a:r>
              <a:rPr kumimoji="1" lang="en-US" altLang="zh-TW" b="1" dirty="0" smtClean="0">
                <a:hlinkClick r:id="rId12" invalidUrl="http://localhost:3000/api/v1/my_posts/&lt;post_id&gt;/reports/&lt;report_id&gt;"/>
              </a:rPr>
              <a:t>http://</a:t>
            </a:r>
            <a:r>
              <a:rPr kumimoji="1" lang="en-US" altLang="zh-TW" b="1" dirty="0" smtClean="0">
                <a:hlinkClick r:id="rId13" invalidUrl="http://localhost:3000/api/v1/my_posts/&lt;post_id&gt;/reports/&lt;report_id&gt;"/>
              </a:rPr>
              <a:t>localhost:3000/api/v1/my_posts/:post_id/reports/:report_id</a:t>
            </a:r>
            <a:endParaRPr kumimoji="1" lang="en-US" altLang="zh-TW" b="1" dirty="0" smtClean="0"/>
          </a:p>
          <a:p>
            <a:r>
              <a:rPr kumimoji="1" lang="en-US" altLang="zh-TW" b="1" dirty="0"/>
              <a:t>	</a:t>
            </a:r>
            <a:r>
              <a:rPr kumimoji="1" lang="en-US" altLang="zh-TW" b="1" dirty="0" smtClean="0"/>
              <a:t>◆ Get detail information of a specific yield record</a:t>
            </a:r>
          </a:p>
          <a:p>
            <a:r>
              <a:rPr kumimoji="1" lang="en-US" altLang="zh-TW" b="1" dirty="0" smtClean="0"/>
              <a:t>[DELETE] </a:t>
            </a:r>
            <a:r>
              <a:rPr kumimoji="1" lang="en-US" altLang="zh-TW" b="1" dirty="0" smtClean="0">
                <a:hlinkClick r:id="rId14" invalidUrl="http://localhost:3000/api/v1/my_posts/&lt;post_id&gt;"/>
              </a:rPr>
              <a:t>http://</a:t>
            </a:r>
            <a:r>
              <a:rPr kumimoji="1" lang="en-US" altLang="zh-TW" b="1" dirty="0" smtClean="0">
                <a:hlinkClick r:id="rId15" invalidUrl="http://localhost:3000/api/v1/my_posts/&lt;post_id&gt;"/>
              </a:rPr>
              <a:t>localhost:3000/api/v1/my_posts/:post_id</a:t>
            </a:r>
            <a:endParaRPr kumimoji="1" lang="en-US" altLang="zh-TW" b="1" dirty="0" smtClean="0"/>
          </a:p>
          <a:p>
            <a:r>
              <a:rPr kumimoji="1" lang="en-US" altLang="zh-TW" b="1" dirty="0" smtClean="0"/>
              <a:t>	</a:t>
            </a:r>
            <a:r>
              <a:rPr kumimoji="1" lang="en-US" altLang="zh-TW" b="1" dirty="0"/>
              <a:t> </a:t>
            </a:r>
            <a:r>
              <a:rPr kumimoji="1" lang="en-US" altLang="zh-TW" b="1" dirty="0" smtClean="0"/>
              <a:t>◆ Delete a specific post with all the yield records belong to it</a:t>
            </a:r>
            <a:endParaRPr kumimoji="1" lang="en-US" altLang="zh-TW" b="1" dirty="0"/>
          </a:p>
          <a:p>
            <a:r>
              <a:rPr kumimoji="1" lang="en-US" altLang="zh-TW" b="1" dirty="0" smtClean="0"/>
              <a:t>[DELETE] </a:t>
            </a:r>
            <a:r>
              <a:rPr kumimoji="1" lang="en-US" altLang="zh-TW" b="1" dirty="0" smtClean="0">
                <a:hlinkClick r:id="rId16" invalidUrl="http://localhost:3000/api/v1/my_posts/&lt;post_id&gt;/reports/&lt;report_id&gt;"/>
              </a:rPr>
              <a:t>http://</a:t>
            </a:r>
            <a:r>
              <a:rPr kumimoji="1" lang="en-US" altLang="zh-TW" b="1" dirty="0" smtClean="0">
                <a:hlinkClick r:id="rId17" invalidUrl="http://localhost:3000/api/v1/my_posts/&lt;post_id&gt;/reports/&lt;report_id&gt;"/>
              </a:rPr>
              <a:t>localhost:3000/api/v1/my_posts/:post_id/reports/:report_id</a:t>
            </a:r>
            <a:endParaRPr kumimoji="1" lang="en-US" altLang="zh-TW" b="1" dirty="0" smtClean="0"/>
          </a:p>
          <a:p>
            <a:r>
              <a:rPr kumimoji="1" lang="en-US" altLang="zh-TW" b="1" dirty="0"/>
              <a:t>	 </a:t>
            </a:r>
            <a:r>
              <a:rPr kumimoji="1" lang="en-US" altLang="zh-TW" b="1" dirty="0" smtClean="0"/>
              <a:t>◆ Delete a specific yield record from given post</a:t>
            </a:r>
          </a:p>
          <a:p>
            <a:r>
              <a:rPr kumimoji="1" lang="en-US" altLang="zh-TW" b="1" dirty="0"/>
              <a:t>[GET] </a:t>
            </a:r>
            <a:r>
              <a:rPr kumimoji="1" lang="en-US" altLang="zh-TW" b="1" dirty="0" smtClean="0">
                <a:hlinkClick r:id="rId18"/>
              </a:rPr>
              <a:t>http</a:t>
            </a:r>
            <a:r>
              <a:rPr kumimoji="1" lang="en-US" altLang="zh-TW" b="1" dirty="0">
                <a:hlinkClick r:id="rId18"/>
              </a:rPr>
              <a:t>://localhost:3000/api/v1/my_posts/:</a:t>
            </a:r>
            <a:r>
              <a:rPr kumimoji="1" lang="en-US" altLang="zh-TW" b="1" dirty="0" smtClean="0">
                <a:hlinkClick r:id="rId18"/>
              </a:rPr>
              <a:t>post_id/stations</a:t>
            </a:r>
            <a:endParaRPr kumimoji="1" lang="en-US" altLang="zh-TW" b="1" dirty="0" smtClean="0"/>
          </a:p>
          <a:p>
            <a:r>
              <a:rPr kumimoji="1" lang="en-US" altLang="zh-TW" b="1" dirty="0"/>
              <a:t>	◆ </a:t>
            </a:r>
            <a:r>
              <a:rPr kumimoji="1" lang="en-US" altLang="zh-TW" b="1" dirty="0" smtClean="0"/>
              <a:t>Return the stations list that </a:t>
            </a:r>
            <a:r>
              <a:rPr kumimoji="1" lang="en-US" altLang="zh-TW" b="1" dirty="0"/>
              <a:t>belong to a specific </a:t>
            </a:r>
            <a:r>
              <a:rPr kumimoji="1" lang="en-US" altLang="zh-TW" b="1" dirty="0" smtClean="0"/>
              <a:t>post (</a:t>
            </a:r>
            <a:r>
              <a:rPr kumimoji="1" lang="en-US" altLang="zh-TW" b="1" dirty="0" smtClean="0">
                <a:solidFill>
                  <a:srgbClr val="00B0F0"/>
                </a:solidFill>
              </a:rPr>
              <a:t>25 </a:t>
            </a:r>
            <a:r>
              <a:rPr kumimoji="1" lang="en-US" altLang="zh-TW" b="1" dirty="0">
                <a:solidFill>
                  <a:srgbClr val="00B0F0"/>
                </a:solidFill>
              </a:rPr>
              <a:t>records per page by default</a:t>
            </a:r>
            <a:r>
              <a:rPr kumimoji="1" lang="en-US" altLang="zh-TW" b="1" dirty="0" smtClean="0"/>
              <a:t>)</a:t>
            </a:r>
          </a:p>
          <a:p>
            <a:r>
              <a:rPr kumimoji="1" lang="en-US" altLang="zh-TW" b="1" dirty="0" smtClean="0"/>
              <a:t>[GET] </a:t>
            </a:r>
            <a:r>
              <a:rPr kumimoji="1" lang="en-US" altLang="zh-TW" b="1" dirty="0">
                <a:hlinkClick r:id="rId18"/>
              </a:rPr>
              <a:t>http://localhost:3000/api/v1/my_posts/:</a:t>
            </a:r>
            <a:r>
              <a:rPr kumimoji="1" lang="en-US" altLang="zh-TW" b="1" dirty="0" smtClean="0">
                <a:hlinkClick r:id="rId18"/>
              </a:rPr>
              <a:t>post_id/stations/:station_id/reports</a:t>
            </a:r>
            <a:endParaRPr kumimoji="1" lang="en-US" altLang="zh-TW" b="1" dirty="0"/>
          </a:p>
          <a:p>
            <a:r>
              <a:rPr kumimoji="1" lang="en-US" altLang="zh-TW" b="1" dirty="0"/>
              <a:t>	◆ </a:t>
            </a:r>
            <a:r>
              <a:rPr kumimoji="1" lang="en-US" altLang="zh-TW" b="1" dirty="0" smtClean="0"/>
              <a:t>Return all yield records that belong to a specific station in a post (</a:t>
            </a:r>
            <a:r>
              <a:rPr kumimoji="1" lang="en-US" altLang="zh-TW" b="1" dirty="0">
                <a:solidFill>
                  <a:srgbClr val="00B0F0"/>
                </a:solidFill>
              </a:rPr>
              <a:t>100 records per page by default</a:t>
            </a:r>
            <a:r>
              <a:rPr kumimoji="1" lang="en-US" altLang="zh-TW" b="1" dirty="0" smtClean="0"/>
              <a:t>)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57971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[GET] </a:t>
            </a:r>
            <a:r>
              <a:rPr kumimoji="1" lang="en-US" altLang="zh-TW" b="1" dirty="0" smtClean="0">
                <a:hlinkClick r:id="rId2"/>
              </a:rPr>
              <a:t>http://localhost:3000/api/v1/</a:t>
            </a:r>
            <a:r>
              <a:rPr kumimoji="1" lang="en-US" altLang="zh-TW" b="1" dirty="0" err="1" smtClean="0">
                <a:hlinkClick r:id="rId2"/>
              </a:rPr>
              <a:t>my_posts</a:t>
            </a:r>
            <a:r>
              <a:rPr kumimoji="1" lang="en-US" altLang="zh-TW" b="1" dirty="0" err="1">
                <a:hlinkClick r:id="rId3" invalidUrl="http://localhost:3000/api/v1/my_posts?page=&lt;page_num&gt;"/>
              </a:rPr>
              <a:t>?page</a:t>
            </a:r>
            <a:r>
              <a:rPr kumimoji="1" lang="en-US" altLang="zh-TW" b="1" dirty="0">
                <a:hlinkClick r:id="rId4" invalidUrl="http://localhost:3000/api/v1/my_posts?page=&lt;page_num&gt;"/>
              </a:rPr>
              <a:t>=&lt;page_num</a:t>
            </a:r>
            <a:r>
              <a:rPr kumimoji="1" lang="en-US" altLang="zh-TW" b="1" dirty="0" smtClean="0">
                <a:hlinkClick r:id="rId5" invalidUrl="http://localhost:3000/api/v1/my_posts?page=&lt;page_num&gt;"/>
              </a:rPr>
              <a:t>&gt;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619499"/>
            <a:ext cx="8915399" cy="771029"/>
          </a:xfrm>
        </p:spPr>
        <p:txBody>
          <a:bodyPr/>
          <a:lstStyle/>
          <a:p>
            <a:r>
              <a:rPr kumimoji="1" lang="en-US" altLang="zh-TW" b="1" smtClean="0"/>
              <a:t>◆ Get the list of published yield posts </a:t>
            </a:r>
            <a:r>
              <a:rPr kumimoji="1" lang="en-US" altLang="zh-TW" b="1" dirty="0"/>
              <a:t>(</a:t>
            </a:r>
            <a:r>
              <a:rPr kumimoji="1" lang="en-US" altLang="zh-TW" b="1" dirty="0">
                <a:solidFill>
                  <a:srgbClr val="00B0F0"/>
                </a:solidFill>
              </a:rPr>
              <a:t>100 records per page by default</a:t>
            </a:r>
            <a:r>
              <a:rPr kumimoji="1" lang="en-US" altLang="zh-TW" b="1" dirty="0" smtClean="0"/>
              <a:t>)</a:t>
            </a:r>
            <a:endParaRPr kumimoji="1"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1790788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62" y="1"/>
            <a:ext cx="10607838" cy="6858000"/>
          </a:xfrm>
        </p:spPr>
      </p:pic>
      <p:sp>
        <p:nvSpPr>
          <p:cNvPr id="8" name="文字方塊 7"/>
          <p:cNvSpPr txBox="1"/>
          <p:nvPr/>
        </p:nvSpPr>
        <p:spPr>
          <a:xfrm>
            <a:off x="7429500" y="2690337"/>
            <a:ext cx="410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GET all Yield Reports posts</a:t>
            </a:r>
          </a:p>
          <a:p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As you can see, there are currently two yield report posts in the database.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3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841500"/>
            <a:ext cx="8915399" cy="16860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[</a:t>
            </a:r>
            <a:r>
              <a:rPr kumimoji="1" lang="en-US" altLang="zh-TW" b="1" dirty="0"/>
              <a:t>GET] </a:t>
            </a:r>
            <a:r>
              <a:rPr kumimoji="1" lang="en-US" altLang="zh-TW" b="1" dirty="0">
                <a:hlinkClick r:id="rId2" invalidUrl="http://localhost:3000/api/v1/my_posts/&lt;post_id&gt;"/>
              </a:rPr>
              <a:t>http://</a:t>
            </a:r>
            <a:r>
              <a:rPr kumimoji="1" lang="en-US" altLang="zh-TW" b="1" dirty="0" smtClean="0">
                <a:hlinkClick r:id="rId3" invalidUrl="http://localhost:3000/api/v1/my_posts/&lt;post_id&gt;"/>
              </a:rPr>
              <a:t>localhost:3000/api/v1/my_posts/:post_id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="1" dirty="0"/>
              <a:t>◆ Get information of a specific post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41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24" y="-1"/>
            <a:ext cx="10565576" cy="6858001"/>
          </a:xfrm>
        </p:spPr>
      </p:pic>
      <p:sp>
        <p:nvSpPr>
          <p:cNvPr id="3" name="文字方塊 2"/>
          <p:cNvSpPr txBox="1"/>
          <p:nvPr/>
        </p:nvSpPr>
        <p:spPr>
          <a:xfrm>
            <a:off x="7137400" y="2501900"/>
            <a:ext cx="476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[GET] </a:t>
            </a:r>
            <a:r>
              <a:rPr kumimoji="1" lang="en-US" altLang="zh-TW" dirty="0">
                <a:solidFill>
                  <a:srgbClr val="FF0000"/>
                </a:solidFill>
                <a:hlinkClick r:id="rId3"/>
              </a:rPr>
              <a:t>http://</a:t>
            </a:r>
            <a:r>
              <a:rPr kumimoji="1" lang="en-US" altLang="zh-TW" dirty="0" smtClean="0">
                <a:solidFill>
                  <a:srgbClr val="FF0000"/>
                </a:solidFill>
                <a:hlinkClick r:id="rId3"/>
              </a:rPr>
              <a:t>localhost:3000/api/v1/my_posts/5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makes </a:t>
            </a:r>
            <a:r>
              <a:rPr kumimoji="1" lang="en-US" altLang="zh-TW" dirty="0">
                <a:solidFill>
                  <a:srgbClr val="FF0000"/>
                </a:solidFill>
              </a:rPr>
              <a:t>server return the API response for post (id: 5) </a:t>
            </a:r>
            <a:r>
              <a:rPr kumimoji="1" lang="en-US" altLang="zh-TW" dirty="0" smtClean="0">
                <a:solidFill>
                  <a:srgbClr val="FF0000"/>
                </a:solidFill>
              </a:rPr>
              <a:t>detail.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841500"/>
            <a:ext cx="8915399" cy="16860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[GET] </a:t>
            </a:r>
            <a:r>
              <a:rPr kumimoji="1" lang="en-US" altLang="zh-TW" b="1" dirty="0" smtClean="0">
                <a:hlinkClick r:id="rId2"/>
              </a:rPr>
              <a:t>http://localhost:3000/api/v1/my_posts/:post_id/reports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721100"/>
            <a:ext cx="8915399" cy="2082799"/>
          </a:xfrm>
        </p:spPr>
        <p:txBody>
          <a:bodyPr/>
          <a:lstStyle/>
          <a:p>
            <a:r>
              <a:rPr kumimoji="1" lang="en-US" altLang="zh-TW" b="1" dirty="0"/>
              <a:t>◆ Get all the imported yield records from a specific post (</a:t>
            </a:r>
            <a:r>
              <a:rPr kumimoji="1" lang="en-US" altLang="zh-TW" b="1" dirty="0">
                <a:solidFill>
                  <a:schemeClr val="accent1"/>
                </a:solidFill>
              </a:rPr>
              <a:t>100 </a:t>
            </a:r>
            <a:r>
              <a:rPr kumimoji="1" lang="en-US" altLang="zh-TW" b="1" dirty="0" smtClean="0">
                <a:solidFill>
                  <a:schemeClr val="accent1"/>
                </a:solidFill>
              </a:rPr>
              <a:t>items </a:t>
            </a:r>
            <a:r>
              <a:rPr kumimoji="1" lang="en-US" altLang="zh-TW" b="1" dirty="0">
                <a:solidFill>
                  <a:schemeClr val="accent1"/>
                </a:solidFill>
              </a:rPr>
              <a:t>per page by default</a:t>
            </a:r>
            <a:r>
              <a:rPr kumimoji="1" lang="en-US" altLang="zh-TW" b="1" dirty="0" smtClean="0"/>
              <a:t>)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Requests </a:t>
            </a:r>
            <a:r>
              <a:rPr lang="en-US" altLang="zh-TW" dirty="0"/>
              <a:t>that return multiple items will be paginated to </a:t>
            </a:r>
            <a:r>
              <a:rPr lang="en-US" altLang="zh-TW" dirty="0" smtClean="0"/>
              <a:t>100 </a:t>
            </a:r>
            <a:r>
              <a:rPr lang="en-US" altLang="zh-TW" dirty="0"/>
              <a:t>items. You can specify further pages with the </a:t>
            </a:r>
            <a:r>
              <a:rPr lang="en-US" altLang="zh-TW" b="1" dirty="0" smtClean="0"/>
              <a:t>?page </a:t>
            </a:r>
            <a:r>
              <a:rPr lang="en-US" altLang="zh-TW" dirty="0"/>
              <a:t>parameter.</a:t>
            </a:r>
            <a:endParaRPr kumimoji="1"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168597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2425701" y="901700"/>
            <a:ext cx="2870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As you can see, the above HTTP GET request makes server return all the yield data with JSON format that imported to post (id: 5)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99400" y="1371600"/>
            <a:ext cx="4292599" cy="530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箭頭接點 8"/>
          <p:cNvCxnSpPr/>
          <p:nvPr/>
        </p:nvCxnSpPr>
        <p:spPr>
          <a:xfrm flipH="1" flipV="1">
            <a:off x="4742657" y="2225139"/>
            <a:ext cx="3156743" cy="873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3746502" y="2275939"/>
            <a:ext cx="904874" cy="283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384800" y="3098800"/>
            <a:ext cx="186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By </a:t>
            </a:r>
            <a:r>
              <a:rPr kumimoji="1" lang="en-US" altLang="zh-TW" sz="1600" dirty="0">
                <a:solidFill>
                  <a:srgbClr val="FF0000"/>
                </a:solidFill>
              </a:rPr>
              <a:t>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efault, the returned objects are ordered by ”Date” value in yield report CSV file.</a:t>
            </a:r>
          </a:p>
        </p:txBody>
      </p:sp>
    </p:spTree>
    <p:extLst>
      <p:ext uri="{BB962C8B-B14F-4D97-AF65-F5344CB8AC3E}">
        <p14:creationId xmlns:p14="http://schemas.microsoft.com/office/powerpoint/2010/main" val="13915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2900"/>
            <a:ext cx="12192000" cy="7480300"/>
          </a:xfrm>
        </p:spPr>
      </p:pic>
      <p:sp>
        <p:nvSpPr>
          <p:cNvPr id="5" name="文字方塊 4"/>
          <p:cNvSpPr txBox="1"/>
          <p:nvPr/>
        </p:nvSpPr>
        <p:spPr>
          <a:xfrm rot="20787633">
            <a:off x="5699012" y="2901662"/>
            <a:ext cx="3765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User sign-up page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67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800100"/>
            <a:ext cx="8915399" cy="749300"/>
          </a:xfrm>
        </p:spPr>
        <p:txBody>
          <a:bodyPr>
            <a:normAutofit fontScale="90000"/>
          </a:bodyPr>
          <a:lstStyle/>
          <a:p>
            <a:r>
              <a:rPr lang="en-US" altLang="zh-TW" b="1" dirty="0" smtClean="0"/>
              <a:t>Parameters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1841500"/>
            <a:ext cx="8915399" cy="4432300"/>
          </a:xfrm>
        </p:spPr>
        <p:txBody>
          <a:bodyPr>
            <a:normAutofit/>
          </a:bodyPr>
          <a:lstStyle/>
          <a:p>
            <a:r>
              <a:rPr lang="en-US" altLang="zh-TW" sz="2000" b="1" dirty="0" smtClean="0"/>
              <a:t>To </a:t>
            </a:r>
            <a:r>
              <a:rPr lang="en-US" altLang="zh-TW" sz="2000" b="1" dirty="0"/>
              <a:t>further control the results, we support the following </a:t>
            </a:r>
            <a:r>
              <a:rPr lang="en-US" altLang="zh-TW" sz="2000" b="1" dirty="0" smtClean="0"/>
              <a:t>parameters:</a:t>
            </a:r>
          </a:p>
          <a:p>
            <a:endParaRPr lang="en-US" altLang="zh-TW" sz="2000" b="1" dirty="0"/>
          </a:p>
          <a:p>
            <a:pPr marL="342900" indent="-342900">
              <a:buFont typeface="Wingdings" charset="2"/>
              <a:buChar char="l"/>
            </a:pPr>
            <a:r>
              <a:rPr lang="en-US" altLang="zh-TW" sz="2000" b="1" dirty="0" smtClean="0"/>
              <a:t>page</a:t>
            </a:r>
            <a:r>
              <a:rPr lang="en-US" altLang="zh-TW" sz="2000" dirty="0"/>
              <a:t>	The page offset of the results</a:t>
            </a:r>
            <a:r>
              <a:rPr lang="en-US" altLang="zh-TW" sz="2000" dirty="0" smtClean="0"/>
              <a:t>. (</a:t>
            </a:r>
            <a:r>
              <a:rPr lang="en-US" altLang="zh-TW" sz="2000" dirty="0" smtClean="0">
                <a:solidFill>
                  <a:schemeClr val="accent1"/>
                </a:solidFill>
              </a:rPr>
              <a:t>100 records per page</a:t>
            </a:r>
            <a:r>
              <a:rPr lang="en-US" altLang="zh-TW" sz="2000" dirty="0" smtClean="0"/>
              <a:t>)</a:t>
            </a:r>
          </a:p>
          <a:p>
            <a:pPr marL="342900" indent="-342900">
              <a:buFont typeface="Wingdings" charset="2"/>
              <a:buChar char="l"/>
            </a:pPr>
            <a:r>
              <a:rPr lang="en-US" altLang="zh-TW" sz="2000" b="1" dirty="0" smtClean="0"/>
              <a:t>sort		</a:t>
            </a:r>
            <a:r>
              <a:rPr lang="en-US" altLang="zh-TW" sz="2000" dirty="0"/>
              <a:t>The order of the results. One of </a:t>
            </a:r>
            <a:r>
              <a:rPr lang="en-US" altLang="zh-TW" sz="2000" b="1" dirty="0" err="1">
                <a:solidFill>
                  <a:schemeClr val="accent1"/>
                </a:solidFill>
              </a:rPr>
              <a:t>published_at</a:t>
            </a:r>
            <a:r>
              <a:rPr lang="en-US" altLang="zh-TW" sz="2000" dirty="0"/>
              <a:t>, </a:t>
            </a:r>
            <a:r>
              <a:rPr lang="en-US" altLang="zh-TW" sz="2000" b="1" dirty="0" smtClean="0">
                <a:solidFill>
                  <a:schemeClr val="accent1"/>
                </a:solidFill>
              </a:rPr>
              <a:t>model</a:t>
            </a:r>
            <a:r>
              <a:rPr lang="en-US" altLang="zh-TW" sz="2000" dirty="0" smtClean="0"/>
              <a:t>, </a:t>
            </a:r>
            <a:r>
              <a:rPr lang="en-US" altLang="zh-TW" sz="2000" b="1" dirty="0" smtClean="0">
                <a:solidFill>
                  <a:schemeClr val="accent1"/>
                </a:solidFill>
              </a:rPr>
              <a:t>stage</a:t>
            </a:r>
            <a:r>
              <a:rPr lang="en-US" altLang="zh-TW" sz="2000" dirty="0" smtClean="0"/>
              <a:t>, </a:t>
            </a:r>
            <a:r>
              <a:rPr lang="en-US" altLang="zh-TW" sz="2000" b="1" dirty="0" err="1" smtClean="0">
                <a:solidFill>
                  <a:schemeClr val="accent1"/>
                </a:solidFill>
              </a:rPr>
              <a:t>seqno</a:t>
            </a:r>
            <a:r>
              <a:rPr lang="en-US" altLang="zh-TW" sz="2000" dirty="0" smtClean="0"/>
              <a:t>, </a:t>
            </a:r>
            <a:r>
              <a:rPr lang="en-US" altLang="zh-TW" sz="2000" b="1" dirty="0" smtClean="0">
                <a:solidFill>
                  <a:schemeClr val="accent1"/>
                </a:solidFill>
              </a:rPr>
              <a:t>station</a:t>
            </a:r>
            <a:r>
              <a:rPr lang="en-US" altLang="zh-TW" sz="2000" dirty="0" smtClean="0"/>
              <a:t>, </a:t>
            </a:r>
            <a:r>
              <a:rPr lang="en-US" altLang="zh-TW" sz="2000" b="1" dirty="0" err="1" smtClean="0">
                <a:solidFill>
                  <a:schemeClr val="accent1"/>
                </a:solidFill>
              </a:rPr>
              <a:t>yield_rate</a:t>
            </a:r>
            <a:r>
              <a:rPr lang="en-US" altLang="zh-TW" sz="2000" dirty="0" smtClean="0"/>
              <a:t>. (Default: </a:t>
            </a:r>
            <a:r>
              <a:rPr lang="en-US" altLang="zh-TW" sz="2000" b="1" dirty="0" err="1" smtClean="0">
                <a:solidFill>
                  <a:schemeClr val="accent1"/>
                </a:solidFill>
              </a:rPr>
              <a:t>published_at</a:t>
            </a:r>
            <a:r>
              <a:rPr lang="en-US" altLang="zh-TW" sz="2000" dirty="0" smtClean="0"/>
              <a:t>).</a:t>
            </a:r>
            <a:endParaRPr lang="en-US" altLang="zh-TW" sz="2000" dirty="0"/>
          </a:p>
          <a:p>
            <a:pPr marL="342900" indent="-342900">
              <a:buFont typeface="Wingdings" charset="2"/>
              <a:buChar char="l"/>
            </a:pP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721437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600200"/>
            <a:ext cx="8915399" cy="191770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[GET] </a:t>
            </a:r>
            <a:r>
              <a:rPr kumimoji="1" lang="en-US" altLang="zh-TW" b="1" dirty="0" smtClean="0">
                <a:hlinkClick r:id="rId2" invalidUrl="http://localhost:3000/api/v1/my_posts/&lt;post_id&gt;/reports?&lt;Parameters&gt;"/>
              </a:rPr>
              <a:t>http://localhost:3000/api/v1/my_posts/:post_id/reports?&lt;Parameters&gt;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771901"/>
            <a:ext cx="8915399" cy="863600"/>
          </a:xfrm>
        </p:spPr>
        <p:txBody>
          <a:bodyPr>
            <a:normAutofit/>
          </a:bodyPr>
          <a:lstStyle/>
          <a:p>
            <a:r>
              <a:rPr kumimoji="1" lang="en-US" altLang="zh-TW" b="1" dirty="0"/>
              <a:t>◆ Get all the imported yield records from a specific </a:t>
            </a:r>
            <a:r>
              <a:rPr kumimoji="1" lang="en-US" altLang="zh-TW" b="1" dirty="0" smtClean="0"/>
              <a:t>post with provided parameters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241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1473"/>
          </a:xfrm>
        </p:spPr>
      </p:pic>
    </p:spTree>
    <p:extLst>
      <p:ext uri="{BB962C8B-B14F-4D97-AF65-F5344CB8AC3E}">
        <p14:creationId xmlns:p14="http://schemas.microsoft.com/office/powerpoint/2010/main" val="1404378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790700"/>
            <a:ext cx="8915399" cy="17368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[GET] </a:t>
            </a:r>
            <a:r>
              <a:rPr kumimoji="1" lang="en-US" altLang="zh-TW" b="1" dirty="0">
                <a:hlinkClick r:id="rId2" invalidUrl="http://localhost:3000/api/v1/my_posts/&lt;post_id&gt;/reports/&lt;report_id&gt;"/>
              </a:rPr>
              <a:t>http://</a:t>
            </a:r>
            <a:r>
              <a:rPr kumimoji="1" lang="en-US" altLang="zh-TW" b="1" dirty="0" smtClean="0">
                <a:hlinkClick r:id="rId3" invalidUrl="http://localhost:3000/api/v1/my_posts/&lt;post_id&gt;/reports/&lt;report_id&gt;"/>
              </a:rPr>
              <a:t>localhost:3000/api/v1/my_posts/:post_id/reports/:report_id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797299"/>
            <a:ext cx="8915399" cy="1562101"/>
          </a:xfrm>
        </p:spPr>
        <p:txBody>
          <a:bodyPr/>
          <a:lstStyle/>
          <a:p>
            <a:r>
              <a:rPr kumimoji="1" lang="en-US" altLang="zh-TW" b="1" dirty="0"/>
              <a:t>◆ Get detail information of a specific yield record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096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993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b="1" dirty="0"/>
              <a:t>[DELETE] </a:t>
            </a:r>
            <a:r>
              <a:rPr kumimoji="1" lang="en-US" altLang="zh-TW" b="1" dirty="0">
                <a:hlinkClick r:id="rId2" invalidUrl="http://localhost:3000/api/v1/my_posts/&lt;post_id&gt;"/>
              </a:rPr>
              <a:t>http://</a:t>
            </a:r>
            <a:r>
              <a:rPr kumimoji="1" lang="en-US" altLang="zh-TW" b="1" dirty="0" smtClean="0">
                <a:hlinkClick r:id="rId3" invalidUrl="http://localhost:3000/api/v1/my_posts/&lt;post_id&gt;"/>
              </a:rPr>
              <a:t>localhost:3000/api/v1/my_posts/:post_id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="1" dirty="0"/>
              <a:t>◆ Get detail information of a specific yield record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328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12201372" cy="5511800"/>
          </a:xfrm>
        </p:spPr>
      </p:pic>
      <p:sp>
        <p:nvSpPr>
          <p:cNvPr id="3" name="文字方塊 2"/>
          <p:cNvSpPr txBox="1"/>
          <p:nvPr/>
        </p:nvSpPr>
        <p:spPr>
          <a:xfrm>
            <a:off x="1816100" y="1143000"/>
            <a:ext cx="353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[DELETE request]</a:t>
            </a:r>
          </a:p>
          <a:p>
            <a:r>
              <a:rPr kumimoji="1" lang="en-US" altLang="zh-TW" sz="1600" dirty="0" smtClean="0">
                <a:solidFill>
                  <a:srgbClr val="FF0000"/>
                </a:solidFill>
                <a:hlinkClick r:id="rId3" invalidUrl="http://localhost:3000/api/v1/my_posts/&lt;post_id&gt;/reports/&lt;report_id"/>
              </a:rPr>
              <a:t>http://localhost:3000/api/v1/my_posts/&lt;post_id&gt;/reports/&lt;id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&gt;</a:t>
            </a:r>
            <a:endParaRPr kumimoji="1" lang="en-US" altLang="zh-TW" sz="1600" dirty="0">
              <a:solidFill>
                <a:srgbClr val="FF0000"/>
              </a:solidFill>
            </a:endParaRPr>
          </a:p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makes the deletion effect of a specific yield data in targeted yield post.</a:t>
            </a:r>
          </a:p>
          <a:p>
            <a:endParaRPr kumimoji="1" lang="en-US" altLang="zh-TW" sz="1600" dirty="0">
              <a:solidFill>
                <a:srgbClr val="FF0000"/>
              </a:solidFill>
            </a:endParaRPr>
          </a:p>
          <a:p>
            <a:r>
              <a:rPr kumimoji="1" lang="en-US" altLang="zh-TW" sz="1600" dirty="0" smtClean="0">
                <a:solidFill>
                  <a:srgbClr val="FF0000"/>
                </a:solidFill>
              </a:rPr>
              <a:t>The below example shows the deletion of report (id: 591) from post (id: 5)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435601" y="3467100"/>
            <a:ext cx="187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After the HTTP request, you can see the yield data with id:591 has been deleted from database.</a:t>
            </a:r>
            <a:endParaRPr kumimoji="1" lang="zh-TW" altLang="en-US" dirty="0">
              <a:solidFill>
                <a:srgbClr val="FF0000"/>
              </a:solidFill>
            </a:endParaRPr>
          </a:p>
          <a:p>
            <a:endParaRPr kumimoji="1" lang="zh-TW" altLang="en-US" dirty="0"/>
          </a:p>
        </p:txBody>
      </p:sp>
      <p:cxnSp>
        <p:nvCxnSpPr>
          <p:cNvPr id="7" name="直線箭頭接點 6"/>
          <p:cNvCxnSpPr/>
          <p:nvPr/>
        </p:nvCxnSpPr>
        <p:spPr>
          <a:xfrm flipV="1">
            <a:off x="5943600" y="2654300"/>
            <a:ext cx="1460502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821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841500"/>
            <a:ext cx="8915399" cy="16860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/>
              <a:t>[DELETE] </a:t>
            </a:r>
            <a:r>
              <a:rPr kumimoji="1" lang="en-US" altLang="zh-TW" b="1" dirty="0">
                <a:hlinkClick r:id="rId2" invalidUrl="http://localhost:3000/api/v1/my_posts/&lt;post_id&gt;/reports/&lt;report_id&gt;"/>
              </a:rPr>
              <a:t>http://</a:t>
            </a:r>
            <a:r>
              <a:rPr kumimoji="1" lang="en-US" altLang="zh-TW" b="1" dirty="0" smtClean="0">
                <a:hlinkClick r:id="rId3" invalidUrl="http://localhost:3000/api/v1/my_posts/&lt;post_id&gt;/reports/&lt;report_id&gt;"/>
              </a:rPr>
              <a:t>localhost:3000/api/v1/my_posts/:post_id/reports/:report_id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="1" dirty="0"/>
              <a:t>◆ Delete a specific yield record from given post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455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432"/>
            <a:ext cx="12192000" cy="6879431"/>
          </a:xfrm>
        </p:spPr>
      </p:pic>
    </p:spTree>
    <p:extLst>
      <p:ext uri="{BB962C8B-B14F-4D97-AF65-F5344CB8AC3E}">
        <p14:creationId xmlns:p14="http://schemas.microsoft.com/office/powerpoint/2010/main" val="2037588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841500"/>
            <a:ext cx="8915399" cy="16860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[GET] </a:t>
            </a:r>
            <a:r>
              <a:rPr kumimoji="1" lang="en-US" altLang="zh-TW" b="1" dirty="0">
                <a:hlinkClick r:id="rId2" invalidUrl="http://localhost:3000/api/v1/my_posts/&lt;post_id&gt;/reports/&lt;report_id&gt;"/>
              </a:rPr>
              <a:t>http://localhost:3000/api/v1/my_posts</a:t>
            </a:r>
            <a:r>
              <a:rPr kumimoji="1" lang="en-US" altLang="zh-TW" b="1" dirty="0" smtClean="0">
                <a:hlinkClick r:id="rId3" invalidUrl="http://localhost:3000/api/v1/my_posts/&lt;post_id&gt;/reports/&lt;report_id&gt;"/>
              </a:rPr>
              <a:t>/:post_id/stations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b="1" dirty="0"/>
              <a:t>◆ </a:t>
            </a:r>
            <a:r>
              <a:rPr kumimoji="1" lang="en-US" altLang="zh-TW" b="1" dirty="0" smtClean="0"/>
              <a:t>List all stations belong to a specific post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46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56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 rot="21083151">
            <a:off x="4528401" y="4013198"/>
            <a:ext cx="3567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smtClean="0">
                <a:solidFill>
                  <a:srgbClr val="FF0000"/>
                </a:solidFill>
              </a:rPr>
              <a:t>User sign-in page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6856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89212" y="1841500"/>
            <a:ext cx="8915399" cy="1686050"/>
          </a:xfrm>
        </p:spPr>
        <p:txBody>
          <a:bodyPr>
            <a:normAutofit fontScale="90000"/>
          </a:bodyPr>
          <a:lstStyle/>
          <a:p>
            <a:r>
              <a:rPr kumimoji="1" lang="en-US" altLang="zh-TW" b="1" dirty="0" smtClean="0"/>
              <a:t>[GET] </a:t>
            </a:r>
            <a:r>
              <a:rPr kumimoji="1" lang="en-US" altLang="zh-TW" b="1" dirty="0">
                <a:hlinkClick r:id="rId2" invalidUrl="http://localhost:3000/api/v1/my_posts/&lt;post_id&gt;/reports/&lt;report_id&gt;"/>
              </a:rPr>
              <a:t>http://localhost:3000/api/v1/my_posts</a:t>
            </a:r>
            <a:r>
              <a:rPr kumimoji="1" lang="en-US" altLang="zh-TW" b="1" dirty="0" smtClean="0">
                <a:hlinkClick r:id="rId3" invalidUrl="http://localhost:3000/api/v1/my_posts/&lt;post_id&gt;/reports/&lt;report_id&gt;"/>
              </a:rPr>
              <a:t>/:post_id/stations/:station_id/reports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89212" y="3631729"/>
            <a:ext cx="8915399" cy="860400"/>
          </a:xfrm>
        </p:spPr>
        <p:txBody>
          <a:bodyPr/>
          <a:lstStyle/>
          <a:p>
            <a:r>
              <a:rPr kumimoji="1" lang="en-US" altLang="zh-TW" b="1" dirty="0" smtClean="0"/>
              <a:t>Return all report records that belong to a specific station </a:t>
            </a:r>
            <a:r>
              <a:rPr kumimoji="1" lang="en-US" altLang="zh-TW" b="1" smtClean="0"/>
              <a:t>in a specific </a:t>
            </a:r>
            <a:r>
              <a:rPr kumimoji="1" lang="en-US" altLang="zh-TW" b="1" dirty="0" smtClean="0"/>
              <a:t>post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9080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5273"/>
          </a:xfrm>
        </p:spPr>
      </p:pic>
    </p:spTree>
    <p:extLst>
      <p:ext uri="{BB962C8B-B14F-4D97-AF65-F5344CB8AC3E}">
        <p14:creationId xmlns:p14="http://schemas.microsoft.com/office/powerpoint/2010/main" val="1638170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版面配置區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b="17575"/>
          <a:stretch>
            <a:fillRect/>
          </a:stretch>
        </p:blipFill>
        <p:spPr>
          <a:xfrm>
            <a:off x="2601912" y="1396965"/>
            <a:ext cx="8915400" cy="3854970"/>
          </a:xfrm>
        </p:spPr>
      </p:pic>
    </p:spTree>
    <p:extLst>
      <p:ext uri="{BB962C8B-B14F-4D97-AF65-F5344CB8AC3E}">
        <p14:creationId xmlns:p14="http://schemas.microsoft.com/office/powerpoint/2010/main" val="1603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5" name="文字方塊 4"/>
          <p:cNvSpPr txBox="1"/>
          <p:nvPr/>
        </p:nvSpPr>
        <p:spPr>
          <a:xfrm>
            <a:off x="5765800" y="812800"/>
            <a:ext cx="595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After yield report (CSV) files imported, categorized product names will be shown in “Report” page. </a:t>
            </a:r>
          </a:p>
          <a:p>
            <a:r>
              <a:rPr kumimoji="1" lang="en-US" altLang="zh-TW" dirty="0" smtClean="0">
                <a:solidFill>
                  <a:srgbClr val="FF0000"/>
                </a:solidFill>
              </a:rPr>
              <a:t>Users can select one product name to check all of the builds of it.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997200" y="2971800"/>
            <a:ext cx="2768600" cy="2108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/>
          <p:nvPr/>
        </p:nvCxnSpPr>
        <p:spPr>
          <a:xfrm flipH="1">
            <a:off x="5664200" y="2013129"/>
            <a:ext cx="1066800" cy="10475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2349500" y="228600"/>
            <a:ext cx="647700" cy="279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4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596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2921000" y="2959100"/>
            <a:ext cx="3759200" cy="42793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21000" y="685800"/>
            <a:ext cx="800100" cy="4064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384800" y="1322169"/>
            <a:ext cx="590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After click a product name, you can browse builds and select one of it to check the yield reports.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/>
          <p:cNvCxnSpPr/>
          <p:nvPr/>
        </p:nvCxnSpPr>
        <p:spPr>
          <a:xfrm flipH="1">
            <a:off x="4838700" y="1968500"/>
            <a:ext cx="1257300" cy="990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70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4" name="圓角矩形 3"/>
          <p:cNvSpPr/>
          <p:nvPr/>
        </p:nvSpPr>
        <p:spPr>
          <a:xfrm>
            <a:off x="1320800" y="3124200"/>
            <a:ext cx="3708400" cy="520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18100" y="3124200"/>
            <a:ext cx="512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Show 2 types of charts for JH3-EVT yield rate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8966200" y="1231900"/>
            <a:ext cx="1892300" cy="419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136901" y="1118284"/>
            <a:ext cx="515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You can change to check yield rate of other “Products” and “Builds” by dropdown menu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8293100" y="1441450"/>
            <a:ext cx="6731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9624581" y="4853117"/>
            <a:ext cx="246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The chart shows the 5 stations that have worst Accumulated Yield Rate in today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057400" y="3878631"/>
            <a:ext cx="8013700" cy="234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15900" y="4391452"/>
            <a:ext cx="3682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>
                <a:solidFill>
                  <a:srgbClr val="FF0000"/>
                </a:solidFill>
              </a:rPr>
              <a:t>We use different colors in chart </a:t>
            </a:r>
            <a:r>
              <a:rPr kumimoji="1" lang="en-US" altLang="zh-TW" dirty="0" smtClean="0">
                <a:solidFill>
                  <a:srgbClr val="FF0000"/>
                </a:solidFill>
              </a:rPr>
              <a:t>for indicating the yield rate level (Worst to Verified)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箭頭接點 13"/>
          <p:cNvCxnSpPr/>
          <p:nvPr/>
        </p:nvCxnSpPr>
        <p:spPr>
          <a:xfrm flipV="1">
            <a:off x="1317625" y="4017087"/>
            <a:ext cx="739775" cy="449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24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1422400" y="1764615"/>
            <a:ext cx="9347200" cy="12198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75200" y="595576"/>
            <a:ext cx="713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Additionally, you can also quickly checking yield rate of other “Station” and “Config” in JH3-EVT by using the search box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箭頭接點 12"/>
          <p:cNvCxnSpPr/>
          <p:nvPr/>
        </p:nvCxnSpPr>
        <p:spPr>
          <a:xfrm>
            <a:off x="5295900" y="1199465"/>
            <a:ext cx="0" cy="1130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535681" y="4776917"/>
            <a:ext cx="246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The chart shows the 5 stations that have </a:t>
            </a:r>
            <a:r>
              <a:rPr kumimoji="1" lang="en-US" altLang="zh-TW" smtClean="0">
                <a:solidFill>
                  <a:srgbClr val="FF0000"/>
                </a:solidFill>
              </a:rPr>
              <a:t>worst Daily </a:t>
            </a:r>
            <a:r>
              <a:rPr kumimoji="1" lang="en-US" altLang="zh-TW" dirty="0" smtClean="0">
                <a:solidFill>
                  <a:srgbClr val="FF0000"/>
                </a:solidFill>
              </a:rPr>
              <a:t>Yield Rate in today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3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700"/>
            <a:ext cx="12192000" cy="7620000"/>
          </a:xfrm>
        </p:spPr>
      </p:pic>
      <p:sp>
        <p:nvSpPr>
          <p:cNvPr id="5" name="圓角矩形 4"/>
          <p:cNvSpPr/>
          <p:nvPr/>
        </p:nvSpPr>
        <p:spPr>
          <a:xfrm>
            <a:off x="1358900" y="3022600"/>
            <a:ext cx="201930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352800" y="29707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Quickly switch to check the yield rate data of Today or Yesterday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447800" y="3530600"/>
            <a:ext cx="1930400" cy="368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378200" y="3530600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You can also print or export the below yield rate data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58901" y="4178300"/>
            <a:ext cx="9258300" cy="3060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/>
          <p:cNvSpPr txBox="1"/>
          <p:nvPr/>
        </p:nvSpPr>
        <p:spPr>
          <a:xfrm rot="21247701">
            <a:off x="3111500" y="5689602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Yield rate data area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20909"/>
      </p:ext>
    </p:extLst>
  </p:cSld>
  <p:clrMapOvr>
    <a:masterClrMapping/>
  </p:clrMapOvr>
</p:sld>
</file>

<file path=ppt/theme/theme1.xml><?xml version="1.0" encoding="utf-8"?>
<a:theme xmlns:a="http://schemas.openxmlformats.org/drawingml/2006/main" name="纖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5613</TotalTime>
  <Words>1063</Words>
  <Application>Microsoft Macintosh PowerPoint</Application>
  <PresentationFormat>寬螢幕</PresentationFormat>
  <Paragraphs>103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Century Gothic</vt:lpstr>
      <vt:lpstr>Wingdings</vt:lpstr>
      <vt:lpstr>Wingdings 3</vt:lpstr>
      <vt:lpstr>微軟正黑體</vt:lpstr>
      <vt:lpstr>Arial</vt:lpstr>
      <vt:lpstr>纖細</vt:lpstr>
      <vt:lpstr>Introduction of the YesPanda web service</vt:lpstr>
      <vt:lpstr>Design of the web service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Scenario of the use case</vt:lpstr>
      <vt:lpstr>PowerPoint 簡報</vt:lpstr>
      <vt:lpstr>PowerPoint 簡報</vt:lpstr>
      <vt:lpstr>PowerPoint 簡報</vt:lpstr>
      <vt:lpstr>Scenario of the use case</vt:lpstr>
      <vt:lpstr>PowerPoint 簡報</vt:lpstr>
      <vt:lpstr>PowerPoint 簡報</vt:lpstr>
      <vt:lpstr>PowerPoint 簡報</vt:lpstr>
      <vt:lpstr>Design of Backend JSON API</vt:lpstr>
      <vt:lpstr>[GET] http://localhost:3000/api/v1/my_posts?page=&lt;page_num&gt;</vt:lpstr>
      <vt:lpstr>PowerPoint 簡報</vt:lpstr>
      <vt:lpstr>[GET] http://localhost:3000/api/v1/my_posts/:post_id</vt:lpstr>
      <vt:lpstr>PowerPoint 簡報</vt:lpstr>
      <vt:lpstr>[GET] http://localhost:3000/api/v1/my_posts/:post_id/reports</vt:lpstr>
      <vt:lpstr>PowerPoint 簡報</vt:lpstr>
      <vt:lpstr>Parameters</vt:lpstr>
      <vt:lpstr>[GET] http://localhost:3000/api/v1/my_posts/:post_id/reports?&lt;Parameters&gt;</vt:lpstr>
      <vt:lpstr>PowerPoint 簡報</vt:lpstr>
      <vt:lpstr>[GET] http://localhost:3000/api/v1/my_posts/:post_id/reports/:report_id</vt:lpstr>
      <vt:lpstr>PowerPoint 簡報</vt:lpstr>
      <vt:lpstr>[DELETE] http://localhost:3000/api/v1/my_posts/:post_id</vt:lpstr>
      <vt:lpstr>PowerPoint 簡報</vt:lpstr>
      <vt:lpstr>[DELETE] http://localhost:3000/api/v1/my_posts/:post_id/reports/:report_id</vt:lpstr>
      <vt:lpstr>PowerPoint 簡報</vt:lpstr>
      <vt:lpstr>[GET] http://localhost:3000/api/v1/my_posts/:post_id/stations</vt:lpstr>
      <vt:lpstr>PowerPoint 簡報</vt:lpstr>
      <vt:lpstr>[GET] http://localhost:3000/api/v1/my_posts/:post_id/stations/:station_id/reports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API Design of YesPanda App</dc:title>
  <dc:creator>Mitnik David</dc:creator>
  <cp:lastModifiedBy>Mitnik David</cp:lastModifiedBy>
  <cp:revision>164</cp:revision>
  <dcterms:created xsi:type="dcterms:W3CDTF">2016-06-27T04:10:49Z</dcterms:created>
  <dcterms:modified xsi:type="dcterms:W3CDTF">2017-05-27T17:31:46Z</dcterms:modified>
</cp:coreProperties>
</file>